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5"/>
  </p:notesMasterIdLst>
  <p:sldIdLst>
    <p:sldId id="256" r:id="rId2"/>
    <p:sldId id="257" r:id="rId3"/>
    <p:sldId id="310" r:id="rId4"/>
    <p:sldId id="258" r:id="rId5"/>
    <p:sldId id="259" r:id="rId6"/>
    <p:sldId id="262" r:id="rId7"/>
    <p:sldId id="264" r:id="rId8"/>
    <p:sldId id="311" r:id="rId9"/>
    <p:sldId id="312" r:id="rId10"/>
    <p:sldId id="263" r:id="rId11"/>
    <p:sldId id="267" r:id="rId12"/>
    <p:sldId id="265" r:id="rId13"/>
    <p:sldId id="266" r:id="rId14"/>
    <p:sldId id="270" r:id="rId15"/>
    <p:sldId id="268" r:id="rId16"/>
    <p:sldId id="269" r:id="rId17"/>
    <p:sldId id="271" r:id="rId18"/>
    <p:sldId id="275" r:id="rId19"/>
    <p:sldId id="277" r:id="rId20"/>
    <p:sldId id="276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73" r:id="rId29"/>
    <p:sldId id="272" r:id="rId30"/>
    <p:sldId id="274" r:id="rId31"/>
    <p:sldId id="286" r:id="rId32"/>
    <p:sldId id="313" r:id="rId33"/>
    <p:sldId id="285" r:id="rId34"/>
    <p:sldId id="287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302" r:id="rId45"/>
    <p:sldId id="301" r:id="rId46"/>
    <p:sldId id="303" r:id="rId47"/>
    <p:sldId id="304" r:id="rId48"/>
    <p:sldId id="305" r:id="rId49"/>
    <p:sldId id="308" r:id="rId50"/>
    <p:sldId id="314" r:id="rId51"/>
    <p:sldId id="309" r:id="rId52"/>
    <p:sldId id="316" r:id="rId53"/>
    <p:sldId id="329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8" r:id="rId63"/>
    <p:sldId id="330" r:id="rId64"/>
    <p:sldId id="331" r:id="rId65"/>
    <p:sldId id="334" r:id="rId66"/>
    <p:sldId id="335" r:id="rId67"/>
    <p:sldId id="339" r:id="rId68"/>
    <p:sldId id="336" r:id="rId69"/>
    <p:sldId id="338" r:id="rId70"/>
    <p:sldId id="341" r:id="rId71"/>
    <p:sldId id="340" r:id="rId72"/>
    <p:sldId id="343" r:id="rId73"/>
    <p:sldId id="342" r:id="rId74"/>
    <p:sldId id="379" r:id="rId75"/>
    <p:sldId id="380" r:id="rId76"/>
    <p:sldId id="352" r:id="rId77"/>
    <p:sldId id="353" r:id="rId78"/>
    <p:sldId id="354" r:id="rId79"/>
    <p:sldId id="345" r:id="rId80"/>
    <p:sldId id="363" r:id="rId81"/>
    <p:sldId id="364" r:id="rId82"/>
    <p:sldId id="365" r:id="rId83"/>
    <p:sldId id="366" r:id="rId84"/>
    <p:sldId id="367" r:id="rId85"/>
    <p:sldId id="382" r:id="rId86"/>
    <p:sldId id="381" r:id="rId87"/>
    <p:sldId id="383" r:id="rId88"/>
    <p:sldId id="357" r:id="rId89"/>
    <p:sldId id="356" r:id="rId90"/>
    <p:sldId id="359" r:id="rId91"/>
    <p:sldId id="360" r:id="rId92"/>
    <p:sldId id="361" r:id="rId93"/>
    <p:sldId id="368" r:id="rId94"/>
    <p:sldId id="378" r:id="rId95"/>
    <p:sldId id="362" r:id="rId96"/>
    <p:sldId id="370" r:id="rId97"/>
    <p:sldId id="384" r:id="rId98"/>
    <p:sldId id="372" r:id="rId99"/>
    <p:sldId id="373" r:id="rId100"/>
    <p:sldId id="374" r:id="rId101"/>
    <p:sldId id="375" r:id="rId102"/>
    <p:sldId id="377" r:id="rId103"/>
    <p:sldId id="376" r:id="rId104"/>
    <p:sldId id="385" r:id="rId105"/>
    <p:sldId id="386" r:id="rId106"/>
    <p:sldId id="387" r:id="rId107"/>
    <p:sldId id="400" r:id="rId108"/>
    <p:sldId id="389" r:id="rId109"/>
    <p:sldId id="390" r:id="rId110"/>
    <p:sldId id="391" r:id="rId111"/>
    <p:sldId id="393" r:id="rId112"/>
    <p:sldId id="392" r:id="rId113"/>
    <p:sldId id="396" r:id="rId114"/>
    <p:sldId id="397" r:id="rId115"/>
    <p:sldId id="395" r:id="rId116"/>
    <p:sldId id="398" r:id="rId117"/>
    <p:sldId id="399" r:id="rId118"/>
    <p:sldId id="401" r:id="rId119"/>
    <p:sldId id="402" r:id="rId120"/>
    <p:sldId id="413" r:id="rId121"/>
    <p:sldId id="403" r:id="rId122"/>
    <p:sldId id="405" r:id="rId123"/>
    <p:sldId id="406" r:id="rId124"/>
    <p:sldId id="412" r:id="rId125"/>
    <p:sldId id="404" r:id="rId126"/>
    <p:sldId id="407" r:id="rId127"/>
    <p:sldId id="408" r:id="rId128"/>
    <p:sldId id="409" r:id="rId129"/>
    <p:sldId id="410" r:id="rId130"/>
    <p:sldId id="411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423" r:id="rId140"/>
    <p:sldId id="422" r:id="rId141"/>
    <p:sldId id="424" r:id="rId142"/>
    <p:sldId id="426" r:id="rId143"/>
    <p:sldId id="429" r:id="rId144"/>
    <p:sldId id="428" r:id="rId145"/>
    <p:sldId id="451" r:id="rId146"/>
    <p:sldId id="446" r:id="rId147"/>
    <p:sldId id="430" r:id="rId148"/>
    <p:sldId id="431" r:id="rId149"/>
    <p:sldId id="432" r:id="rId150"/>
    <p:sldId id="441" r:id="rId151"/>
    <p:sldId id="436" r:id="rId152"/>
    <p:sldId id="433" r:id="rId153"/>
    <p:sldId id="477" r:id="rId154"/>
    <p:sldId id="437" r:id="rId155"/>
    <p:sldId id="442" r:id="rId156"/>
    <p:sldId id="440" r:id="rId157"/>
    <p:sldId id="443" r:id="rId158"/>
    <p:sldId id="444" r:id="rId159"/>
    <p:sldId id="450" r:id="rId160"/>
    <p:sldId id="454" r:id="rId161"/>
    <p:sldId id="445" r:id="rId162"/>
    <p:sldId id="447" r:id="rId163"/>
    <p:sldId id="449" r:id="rId164"/>
    <p:sldId id="448" r:id="rId165"/>
    <p:sldId id="452" r:id="rId166"/>
    <p:sldId id="455" r:id="rId167"/>
    <p:sldId id="453" r:id="rId168"/>
    <p:sldId id="456" r:id="rId169"/>
    <p:sldId id="458" r:id="rId170"/>
    <p:sldId id="459" r:id="rId171"/>
    <p:sldId id="460" r:id="rId172"/>
    <p:sldId id="461" r:id="rId173"/>
    <p:sldId id="464" r:id="rId174"/>
    <p:sldId id="466" r:id="rId175"/>
    <p:sldId id="467" r:id="rId176"/>
    <p:sldId id="468" r:id="rId177"/>
    <p:sldId id="469" r:id="rId178"/>
    <p:sldId id="471" r:id="rId179"/>
    <p:sldId id="473" r:id="rId180"/>
    <p:sldId id="472" r:id="rId181"/>
    <p:sldId id="474" r:id="rId182"/>
    <p:sldId id="475" r:id="rId183"/>
    <p:sldId id="476" r:id="rId18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7A1"/>
    <a:srgbClr val="D7D735"/>
    <a:srgbClr val="FABE00"/>
    <a:srgbClr val="666666"/>
    <a:srgbClr val="606060"/>
    <a:srgbClr val="B2A8D0"/>
    <a:srgbClr val="FFFFFF"/>
    <a:srgbClr val="CDC6E0"/>
    <a:srgbClr val="366088"/>
    <a:srgbClr val="0F4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4201" autoAdjust="0"/>
  </p:normalViewPr>
  <p:slideViewPr>
    <p:cSldViewPr snapToGrid="0">
      <p:cViewPr varScale="1">
        <p:scale>
          <a:sx n="79" d="100"/>
          <a:sy n="79" d="100"/>
        </p:scale>
        <p:origin x="105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5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B8D0-4988-432B-9417-7B573DAABAD0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AE95-7374-406F-A8A1-986C3741F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8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4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81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7237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9653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696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6435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9635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3179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7381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384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6682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3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31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1223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5783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4247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1939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3488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97617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22466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8598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3081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80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431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96548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4912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4039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281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3126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174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779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0448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30421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9840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370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070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4694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6066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46330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0448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83754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2758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40566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75007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051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7580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71976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47388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6295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3161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04956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66348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35897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315101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15580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779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4441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3719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364751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65310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23503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84462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5794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240405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0273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23844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161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14582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758323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02679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90342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9438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42179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337549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16301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105086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6704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522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2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3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7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5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4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4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7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96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5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6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3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871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54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3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223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81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818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845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44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9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68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07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21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05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772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5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24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338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78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4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7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3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23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00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52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54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927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7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784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57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8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954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264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04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397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791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55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995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039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4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711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131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8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4128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390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950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60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958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287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8389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45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371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756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6131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646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4864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622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970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2415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5048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325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37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965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6981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3526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9740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617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4178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8800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9516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775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89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8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6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72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19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6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8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0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6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8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6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46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6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60.svg"/><Relationship Id="rId9" Type="http://schemas.openxmlformats.org/officeDocument/2006/relationships/image" Target="../media/image14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61.png"/><Relationship Id="rId5" Type="http://schemas.openxmlformats.org/officeDocument/2006/relationships/image" Target="../media/image147.png"/><Relationship Id="rId10" Type="http://schemas.openxmlformats.org/officeDocument/2006/relationships/image" Target="../media/image152.svg"/><Relationship Id="rId4" Type="http://schemas.openxmlformats.org/officeDocument/2006/relationships/image" Target="../media/image160.svg"/><Relationship Id="rId9" Type="http://schemas.openxmlformats.org/officeDocument/2006/relationships/image" Target="../media/image15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65.svg"/><Relationship Id="rId3" Type="http://schemas.openxmlformats.org/officeDocument/2006/relationships/image" Target="../media/image162.png"/><Relationship Id="rId7" Type="http://schemas.openxmlformats.org/officeDocument/2006/relationships/image" Target="../media/image14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61.png"/><Relationship Id="rId5" Type="http://schemas.openxmlformats.org/officeDocument/2006/relationships/image" Target="../media/image147.png"/><Relationship Id="rId10" Type="http://schemas.openxmlformats.org/officeDocument/2006/relationships/image" Target="../media/image152.svg"/><Relationship Id="rId4" Type="http://schemas.openxmlformats.org/officeDocument/2006/relationships/image" Target="../media/image163.svg"/><Relationship Id="rId9" Type="http://schemas.openxmlformats.org/officeDocument/2006/relationships/image" Target="../media/image151.png"/><Relationship Id="rId14" Type="http://schemas.openxmlformats.org/officeDocument/2006/relationships/image" Target="../media/image6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svg"/><Relationship Id="rId3" Type="http://schemas.openxmlformats.org/officeDocument/2006/relationships/image" Target="../media/image147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9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1.svg"/><Relationship Id="rId9" Type="http://schemas.openxmlformats.org/officeDocument/2006/relationships/image" Target="../media/image14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2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73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172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svg"/><Relationship Id="rId5" Type="http://schemas.openxmlformats.org/officeDocument/2006/relationships/image" Target="../media/image174.png"/><Relationship Id="rId10" Type="http://schemas.openxmlformats.org/officeDocument/2006/relationships/image" Target="../media/image150.svg"/><Relationship Id="rId4" Type="http://schemas.openxmlformats.org/officeDocument/2006/relationships/image" Target="../media/image173.svg"/><Relationship Id="rId9" Type="http://schemas.openxmlformats.org/officeDocument/2006/relationships/image" Target="../media/image149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77.svg"/><Relationship Id="rId9" Type="http://schemas.openxmlformats.org/officeDocument/2006/relationships/image" Target="../media/image174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79.svg"/><Relationship Id="rId9" Type="http://schemas.openxmlformats.org/officeDocument/2006/relationships/image" Target="../media/image17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1.svg"/><Relationship Id="rId9" Type="http://schemas.openxmlformats.org/officeDocument/2006/relationships/image" Target="../media/image17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3.svg"/><Relationship Id="rId9" Type="http://schemas.openxmlformats.org/officeDocument/2006/relationships/image" Target="../media/image174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4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5.svg"/><Relationship Id="rId9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3" Type="http://schemas.openxmlformats.org/officeDocument/2006/relationships/image" Target="../media/image14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10" Type="http://schemas.openxmlformats.org/officeDocument/2006/relationships/image" Target="../media/image185.svg"/><Relationship Id="rId4" Type="http://schemas.openxmlformats.org/officeDocument/2006/relationships/image" Target="../media/image148.svg"/><Relationship Id="rId9" Type="http://schemas.openxmlformats.org/officeDocument/2006/relationships/image" Target="../media/image184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4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5.svg"/><Relationship Id="rId9" Type="http://schemas.openxmlformats.org/officeDocument/2006/relationships/image" Target="../media/image174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4.png"/><Relationship Id="rId7" Type="http://schemas.openxmlformats.org/officeDocument/2006/relationships/image" Target="../media/image149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86.pn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5.svg"/><Relationship Id="rId9" Type="http://schemas.openxmlformats.org/officeDocument/2006/relationships/image" Target="../media/image17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3" Type="http://schemas.openxmlformats.org/officeDocument/2006/relationships/image" Target="../media/image14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10" Type="http://schemas.openxmlformats.org/officeDocument/2006/relationships/image" Target="../media/image185.svg"/><Relationship Id="rId4" Type="http://schemas.openxmlformats.org/officeDocument/2006/relationships/image" Target="../media/image148.svg"/><Relationship Id="rId9" Type="http://schemas.openxmlformats.org/officeDocument/2006/relationships/image" Target="../media/image18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8.svg"/><Relationship Id="rId9" Type="http://schemas.openxmlformats.org/officeDocument/2006/relationships/image" Target="../media/image17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7.png"/><Relationship Id="rId7" Type="http://schemas.openxmlformats.org/officeDocument/2006/relationships/image" Target="../media/image149.png"/><Relationship Id="rId12" Type="http://schemas.openxmlformats.org/officeDocument/2006/relationships/image" Target="../media/image190.sv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89.pn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88.svg"/><Relationship Id="rId9" Type="http://schemas.openxmlformats.org/officeDocument/2006/relationships/image" Target="../media/image17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91.png"/><Relationship Id="rId7" Type="http://schemas.openxmlformats.org/officeDocument/2006/relationships/image" Target="../media/image149.png"/><Relationship Id="rId12" Type="http://schemas.openxmlformats.org/officeDocument/2006/relationships/image" Target="../media/image194.sv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93.png"/><Relationship Id="rId5" Type="http://schemas.openxmlformats.org/officeDocument/2006/relationships/image" Target="../media/image147.png"/><Relationship Id="rId10" Type="http://schemas.openxmlformats.org/officeDocument/2006/relationships/image" Target="../media/image175.svg"/><Relationship Id="rId4" Type="http://schemas.openxmlformats.org/officeDocument/2006/relationships/image" Target="../media/image192.svg"/><Relationship Id="rId9" Type="http://schemas.openxmlformats.org/officeDocument/2006/relationships/image" Target="../media/image174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60.svg"/><Relationship Id="rId9" Type="http://schemas.openxmlformats.org/officeDocument/2006/relationships/image" Target="../media/image14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sv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sv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sv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03.sv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204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205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20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20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20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209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21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211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210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10" Type="http://schemas.openxmlformats.org/officeDocument/2006/relationships/image" Target="../media/image150.svg"/><Relationship Id="rId4" Type="http://schemas.openxmlformats.org/officeDocument/2006/relationships/image" Target="../media/image211.svg"/><Relationship Id="rId9" Type="http://schemas.openxmlformats.org/officeDocument/2006/relationships/image" Target="../media/image14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svg"/><Relationship Id="rId4" Type="http://schemas.openxmlformats.org/officeDocument/2006/relationships/image" Target="../media/image37.sv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56.sv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26" Type="http://schemas.openxmlformats.org/officeDocument/2006/relationships/image" Target="../media/image78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jpg"/><Relationship Id="rId19" Type="http://schemas.openxmlformats.org/officeDocument/2006/relationships/image" Target="../media/image71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55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57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56.svg"/><Relationship Id="rId4" Type="http://schemas.openxmlformats.org/officeDocument/2006/relationships/image" Target="../media/image58.png"/><Relationship Id="rId9" Type="http://schemas.openxmlformats.org/officeDocument/2006/relationships/image" Target="../media/image55.png"/><Relationship Id="rId14" Type="http://schemas.openxmlformats.org/officeDocument/2006/relationships/image" Target="../media/image7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0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0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4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6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Особенности современных подходов к верификации RISC-V ядер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 txBox="1">
            <a:spLocks/>
          </p:cNvSpPr>
          <p:nvPr/>
        </p:nvSpPr>
        <p:spPr>
          <a:xfrm>
            <a:off x="3069678" y="4977053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1194816" y="4206428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b="1" dirty="0" err="1">
                <a:solidFill>
                  <a:srgbClr val="6A57A1"/>
                </a:solidFill>
              </a:rPr>
              <a:t>Чусов</a:t>
            </a:r>
            <a:r>
              <a:rPr lang="ru-RU" sz="2200" b="1" dirty="0">
                <a:solidFill>
                  <a:srgbClr val="6A57A1"/>
                </a:solidFill>
              </a:rPr>
              <a:t> Сергей Андреевич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rgbClr val="6A57A1"/>
                </a:solidFill>
              </a:rPr>
              <a:t>Инженер по верификации</a:t>
            </a:r>
            <a:endParaRPr lang="ru-RU" sz="2000" dirty="0">
              <a:solidFill>
                <a:srgbClr val="6A57A1"/>
              </a:solidFill>
            </a:endParaRP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4515869" y="4035150"/>
            <a:ext cx="6581030" cy="428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solidFill>
                  <a:srgbClr val="366088"/>
                </a:solidFill>
              </a:rPr>
              <a:t>НИЛ </a:t>
            </a:r>
            <a:r>
              <a:rPr lang="ru-RU" sz="2000" dirty="0" err="1">
                <a:solidFill>
                  <a:srgbClr val="366088"/>
                </a:solidFill>
              </a:rPr>
              <a:t>энергоэффективных</a:t>
            </a:r>
            <a:r>
              <a:rPr lang="ru-RU" sz="2000" dirty="0">
                <a:solidFill>
                  <a:srgbClr val="366088"/>
                </a:solidFill>
              </a:rPr>
              <a:t> Систем на Кристалле</a:t>
            </a:r>
            <a:endParaRPr lang="ru-RU" sz="2000" dirty="0">
              <a:solidFill>
                <a:srgbClr val="366088"/>
              </a:solidFill>
              <a:latin typeface="Proxima Nova Rg" panose="02000506030000020004" pitchFamily="2" charset="0"/>
            </a:endParaRPr>
          </a:p>
        </p:txBody>
      </p:sp>
      <p:pic>
        <p:nvPicPr>
          <p:cNvPr id="25" name="Picture 7" descr="C:\Users\srg_chs\Desktop\logo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8" y="4463895"/>
            <a:ext cx="2693308" cy="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92E8B3-BB56-48D3-AB7E-60CE4B597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657" y="4823385"/>
            <a:ext cx="1141243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198018-5E26-458E-87D9-56D40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D68AF32-B1E6-49A1-A604-FCA7617AB1C1}"/>
              </a:ext>
            </a:extLst>
          </p:cNvPr>
          <p:cNvSpPr txBox="1">
            <a:spLocks/>
          </p:cNvSpPr>
          <p:nvPr/>
        </p:nvSpPr>
        <p:spPr>
          <a:xfrm>
            <a:off x="1663167" y="3866357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Частный случай дизайна </a:t>
            </a:r>
            <a:r>
              <a:rPr lang="ru-RU" sz="1600" dirty="0"/>
              <a:t>– процессорное ядро.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197B4E-2BB2-4E14-A764-3EAB2C51D51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883B72C-399F-43E9-BAB2-98818EAAE09D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141859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</p:spTree>
    <p:extLst>
      <p:ext uri="{BB962C8B-B14F-4D97-AF65-F5344CB8AC3E}">
        <p14:creationId xmlns:p14="http://schemas.microsoft.com/office/powerpoint/2010/main" val="2015058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FBBA5A2-A977-85DC-DADD-1F26462557ED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42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236F8FB-8F12-151B-38E5-06C1FA960A5B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E8AB76-C960-60BC-FA09-B27A1CC4E915}"/>
              </a:ext>
            </a:extLst>
          </p:cNvPr>
          <p:cNvSpPr txBox="1"/>
          <p:nvPr/>
        </p:nvSpPr>
        <p:spPr>
          <a:xfrm>
            <a:off x="7449056" y="6095116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12681012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D762C4B-3B4E-50F9-F1CA-67E8A83E1FE4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49056" y="6095116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E2985-4C61-B77B-8F8D-8E2D7AE3E9CA}"/>
              </a:ext>
            </a:extLst>
          </p:cNvPr>
          <p:cNvSpPr txBox="1"/>
          <p:nvPr/>
        </p:nvSpPr>
        <p:spPr>
          <a:xfrm>
            <a:off x="4984487" y="647157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Воз-</a:t>
            </a:r>
            <a:r>
              <a:rPr lang="ru-RU" sz="2000" dirty="0" err="1">
                <a:solidFill>
                  <a:srgbClr val="666666"/>
                </a:solidFill>
              </a:rPr>
              <a:t>ть</a:t>
            </a:r>
            <a:r>
              <a:rPr lang="ru-RU" sz="2000" dirty="0">
                <a:solidFill>
                  <a:srgbClr val="666666"/>
                </a:solidFill>
              </a:rPr>
              <a:t> применения</a:t>
            </a: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8B6C01D-C57F-57FC-2338-268B23720465}"/>
              </a:ext>
            </a:extLst>
          </p:cNvPr>
          <p:cNvCxnSpPr>
            <a:cxnSpLocks/>
          </p:cNvCxnSpPr>
          <p:nvPr/>
        </p:nvCxnSpPr>
        <p:spPr>
          <a:xfrm>
            <a:off x="877964" y="6872166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D9D038-5ABF-1315-F14E-80469566BB36}"/>
              </a:ext>
            </a:extLst>
          </p:cNvPr>
          <p:cNvSpPr txBox="1"/>
          <p:nvPr/>
        </p:nvSpPr>
        <p:spPr>
          <a:xfrm>
            <a:off x="2677689" y="6472056"/>
            <a:ext cx="90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Всегда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BA07F3-7A46-BE96-920F-6ABD46BACEBD}"/>
              </a:ext>
            </a:extLst>
          </p:cNvPr>
          <p:cNvSpPr txBox="1"/>
          <p:nvPr/>
        </p:nvSpPr>
        <p:spPr>
          <a:xfrm>
            <a:off x="7450445" y="6471573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75DF-3251-6225-1ECD-F3D8281030DE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28190332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39E599-C39C-5C9E-E247-A003F25FF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0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018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Генераторы случайных инструкций.</a:t>
            </a:r>
            <a:endParaRPr lang="en-US" sz="2400" dirty="0"/>
          </a:p>
          <a:p>
            <a:r>
              <a:rPr lang="ru-RU" sz="2400" dirty="0"/>
              <a:t>Высокие уровни абстракции</a:t>
            </a:r>
            <a:r>
              <a:rPr lang="en-US" sz="2400" dirty="0"/>
              <a:t>: </a:t>
            </a:r>
            <a:r>
              <a:rPr lang="ru-RU" sz="2400" dirty="0"/>
              <a:t>ООП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-US" sz="2400" dirty="0"/>
              <a:t>UVM.</a:t>
            </a:r>
          </a:p>
          <a:p>
            <a:r>
              <a:rPr lang="en-US" sz="2400" dirty="0"/>
              <a:t>C</a:t>
            </a:r>
            <a:r>
              <a:rPr lang="ru-RU" sz="2400" dirty="0"/>
              <a:t>бор функционального покрытия</a:t>
            </a:r>
            <a:r>
              <a:rPr lang="en-US" sz="2400" dirty="0"/>
              <a:t>.</a:t>
            </a:r>
          </a:p>
          <a:p>
            <a:r>
              <a:rPr lang="ru-RU" sz="2400" dirty="0"/>
              <a:t>Сбор покрытия кода.</a:t>
            </a:r>
          </a:p>
          <a:p>
            <a:r>
              <a:rPr lang="ru-RU" sz="2400" dirty="0"/>
              <a:t>Тестовые регрессии.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AFD46AB-B7EE-04A6-78CB-9A880B24FD7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7FBE27F-5D26-F1E2-E507-1BA53403F64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198401" y="2372141"/>
            <a:ext cx="1535494" cy="12919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F9E871-FE53-2CC2-91AC-FCE6E5C42D6F}"/>
              </a:ext>
            </a:extLst>
          </p:cNvPr>
          <p:cNvCxnSpPr>
            <a:cxnSpLocks/>
          </p:cNvCxnSpPr>
          <p:nvPr/>
        </p:nvCxnSpPr>
        <p:spPr>
          <a:xfrm>
            <a:off x="6764650" y="238506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ABC610-14B0-93A6-9854-F1AFDB310806}"/>
              </a:ext>
            </a:extLst>
          </p:cNvPr>
          <p:cNvSpPr/>
          <p:nvPr/>
        </p:nvSpPr>
        <p:spPr>
          <a:xfrm>
            <a:off x="3522345" y="2218251"/>
            <a:ext cx="1676056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7151D-A9FC-8C97-6B59-72DC622B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4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13D62-90DB-3DD1-CCD4-00FA8B04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Симуляция тоже используется.</a:t>
            </a:r>
            <a:endParaRPr lang="en-US" sz="2400" dirty="0"/>
          </a:p>
          <a:p>
            <a:r>
              <a:rPr lang="ru-RU" sz="2400" dirty="0"/>
              <a:t>Все зависит от сложности дизайна.</a:t>
            </a:r>
          </a:p>
          <a:p>
            <a:r>
              <a:rPr lang="ru-RU" sz="2400" dirty="0"/>
              <a:t>Для верификации </a:t>
            </a:r>
            <a:r>
              <a:rPr lang="en-US" sz="2400" dirty="0"/>
              <a:t>"</a:t>
            </a:r>
            <a:r>
              <a:rPr lang="ru-RU" sz="2400" dirty="0"/>
              <a:t>критических</a:t>
            </a:r>
            <a:r>
              <a:rPr lang="en-US" sz="2400" dirty="0"/>
              <a:t>" </a:t>
            </a:r>
            <a:r>
              <a:rPr lang="ru-RU" sz="2400" dirty="0"/>
              <a:t>блоков – формальная верификация.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21EE10-EFA7-7C7B-C1F3-7840DE268D5A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825134-91A7-CAE1-DAC7-F0C823006C43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9F7643-D3FF-808C-8E34-AE1F84556009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DA28F4-D110-CE8A-CBAF-3D1EA6B12A21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793E66EF-BFD7-B41F-1448-5C82B583D2B5}"/>
              </a:ext>
            </a:extLst>
          </p:cNvPr>
          <p:cNvSpPr/>
          <p:nvPr/>
        </p:nvSpPr>
        <p:spPr>
          <a:xfrm>
            <a:off x="5958349" y="2440304"/>
            <a:ext cx="2012171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51AE8879-2ED8-F502-E7D8-F8F05177887D}"/>
              </a:ext>
            </a:extLst>
          </p:cNvPr>
          <p:cNvSpPr/>
          <p:nvPr/>
        </p:nvSpPr>
        <p:spPr>
          <a:xfrm>
            <a:off x="5958349" y="2385060"/>
            <a:ext cx="3536171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24407DC1-88BD-72A8-6E45-399D8402D0D2}"/>
              </a:ext>
            </a:extLst>
          </p:cNvPr>
          <p:cNvSpPr/>
          <p:nvPr/>
        </p:nvSpPr>
        <p:spPr>
          <a:xfrm>
            <a:off x="5958349" y="2335148"/>
            <a:ext cx="3406631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C88F96F8-C502-C514-E13E-112A947C9E40}"/>
              </a:ext>
            </a:extLst>
          </p:cNvPr>
          <p:cNvSpPr/>
          <p:nvPr/>
        </p:nvSpPr>
        <p:spPr>
          <a:xfrm>
            <a:off x="5958349" y="2218251"/>
            <a:ext cx="5026644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0C05902-59FB-1331-85EB-B1BC12B1EA7C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41A56A8F-3680-20BF-A8E4-71D76E9F70D9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8D9EE259-29F5-8184-8900-38BE043FB81B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3D8281-AE83-29D5-9CDE-10A533048882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3520440" y="2218251"/>
            <a:ext cx="2437909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379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dirty="0">
                <a:solidFill>
                  <a:srgbClr val="6A57A1"/>
                </a:solidFill>
              </a:rPr>
              <a:t>Существуют примеры формальной верификации целых ядер</a:t>
            </a:r>
            <a:r>
              <a:rPr lang="en-US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, однако такой подход все </a:t>
            </a:r>
            <a:r>
              <a:rPr lang="ru-RU" sz="2400" dirty="0">
                <a:solidFill>
                  <a:srgbClr val="6A57A1"/>
                </a:solidFill>
              </a:rPr>
              <a:t>не является типичным</a:t>
            </a:r>
            <a:r>
              <a:rPr lang="ru-RU" sz="2400" dirty="0"/>
              <a:t> для индустрии в настоящее время.</a:t>
            </a:r>
          </a:p>
          <a:p>
            <a:endParaRPr lang="ru-RU" sz="2400" dirty="0"/>
          </a:p>
          <a:p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интерфейс</a:t>
            </a:r>
            <a:r>
              <a:rPr lang="en-US" sz="2400" dirty="0">
                <a:solidFill>
                  <a:srgbClr val="6A57A1"/>
                </a:solidFill>
              </a:rPr>
              <a:t> RVFI</a:t>
            </a:r>
            <a:r>
              <a:rPr lang="ru-RU" sz="2400" dirty="0">
                <a:solidFill>
                  <a:srgbClr val="6A57A1"/>
                </a:solidFill>
              </a:rPr>
              <a:t>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7542818" y="2237432"/>
            <a:ext cx="1595561" cy="271986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D2F2F-8482-FC0D-F33F-8593727E32D5}"/>
              </a:ext>
            </a:extLst>
          </p:cNvPr>
          <p:cNvSpPr txBox="1"/>
          <p:nvPr/>
        </p:nvSpPr>
        <p:spPr>
          <a:xfrm>
            <a:off x="838200" y="4231084"/>
            <a:ext cx="1084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>
                <a:latin typeface="Consolas" panose="020B0609020204030204" pitchFamily="49" charset="0"/>
              </a:rPr>
              <a:t>Formal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Verification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of</a:t>
            </a:r>
            <a:r>
              <a:rPr lang="ru-RU" dirty="0">
                <a:latin typeface="Consolas" panose="020B0609020204030204" pitchFamily="49" charset="0"/>
              </a:rPr>
              <a:t> RISC-V </a:t>
            </a:r>
            <a:r>
              <a:rPr lang="ru-RU" dirty="0" err="1">
                <a:latin typeface="Consolas" panose="020B0609020204030204" pitchFamily="49" charset="0"/>
              </a:rPr>
              <a:t>cores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with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riscv-formal</a:t>
            </a:r>
            <a:r>
              <a:rPr lang="en-US" dirty="0">
                <a:latin typeface="Consolas" panose="020B0609020204030204" pitchFamily="49" charset="0"/>
              </a:rPr>
              <a:t>, Clifford Wolf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github.com/</a:t>
            </a:r>
            <a:r>
              <a:rPr lang="en-US" dirty="0" err="1">
                <a:latin typeface="Consolas" panose="020B0609020204030204" pitchFamily="49" charset="0"/>
              </a:rPr>
              <a:t>SymbioticEDA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riscv</a:t>
            </a:r>
            <a:r>
              <a:rPr lang="en-US" dirty="0">
                <a:latin typeface="Consolas" panose="020B0609020204030204" pitchFamily="49" charset="0"/>
              </a:rPr>
              <a:t>-formal/tree/master/cores/picorv32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638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DD1213-DB67-2DE5-9FF3-342FF10F0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40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D5319-71E5-EB8F-CA4C-B613FDD7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161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A8160A-E4CB-9EE9-C813-BD0A5E2C8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CA34B-93B2-438F-82DC-3E972F78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69014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19743-68C9-2FEC-E905-25BD7E764062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1:0:0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96ACD-7E38-FA5A-E7BC-A5EA3BA40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8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FB3CBE-82A1-E565-7030-91CF6CF2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3600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DD673-F75C-B95D-8021-AB633A027C20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81135-2619-C84F-6000-1973C00A57D1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8CA44-7237-86E0-2BC1-09232A836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74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04BC8C-7595-C5D2-4803-18F65604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204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293-8CAE-26E5-EF55-A00303968CA7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418AA6-B7BE-7CDE-8FF9-CE12E6BD7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5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63728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1DFDB-0F12-ABC2-83B2-86FC815495E2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44736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76369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995D547-AD21-6551-E883-C2030C3DA69F}"/>
              </a:ext>
            </a:extLst>
          </p:cNvPr>
          <p:cNvCxnSpPr>
            <a:cxnSpLocks/>
          </p:cNvCxnSpPr>
          <p:nvPr/>
        </p:nvCxnSpPr>
        <p:spPr>
          <a:xfrm flipH="1">
            <a:off x="3650458" y="2560895"/>
            <a:ext cx="3671455" cy="89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945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6A752DD-3CCF-A23E-F5C7-F9716FA9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386821-77D0-135D-5A17-0E025471DE9E}"/>
              </a:ext>
            </a:extLst>
          </p:cNvPr>
          <p:cNvSpPr/>
          <p:nvPr/>
        </p:nvSpPr>
        <p:spPr>
          <a:xfrm>
            <a:off x="3509754" y="2218251"/>
            <a:ext cx="250698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1450AB-D9AC-D84D-9508-F1FF5C53BBBF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C1EC43-4261-D50A-3C18-2E1B916D5AE0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59AC0C-28C5-3498-CF02-7751F5BFAEAE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270DA1F-D967-783A-CC39-9CED2EC0AD59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7D751F20-2CC4-F414-087F-EFA8ADB0B9BF}"/>
              </a:ext>
            </a:extLst>
          </p:cNvPr>
          <p:cNvSpPr/>
          <p:nvPr/>
        </p:nvSpPr>
        <p:spPr>
          <a:xfrm>
            <a:off x="6016733" y="2440304"/>
            <a:ext cx="1953788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94AEFA4-5239-82FE-067C-DA6D5DE2886B}"/>
              </a:ext>
            </a:extLst>
          </p:cNvPr>
          <p:cNvSpPr/>
          <p:nvPr/>
        </p:nvSpPr>
        <p:spPr>
          <a:xfrm>
            <a:off x="6016733" y="2385060"/>
            <a:ext cx="3477787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1C86E933-4008-478E-81EC-D2AAF8BF4018}"/>
              </a:ext>
            </a:extLst>
          </p:cNvPr>
          <p:cNvSpPr/>
          <p:nvPr/>
        </p:nvSpPr>
        <p:spPr>
          <a:xfrm>
            <a:off x="6016735" y="2335148"/>
            <a:ext cx="3348246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C9F4B02A-8D80-9071-1063-7BABB238976D}"/>
              </a:ext>
            </a:extLst>
          </p:cNvPr>
          <p:cNvSpPr/>
          <p:nvPr/>
        </p:nvSpPr>
        <p:spPr>
          <a:xfrm>
            <a:off x="6016734" y="2218251"/>
            <a:ext cx="4968259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256DED-DAD6-8E93-C888-174269A88E33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CF538B-C1A2-9C35-698E-6D8805DD1A57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EC51C8-6478-FF5D-6B33-E28B5B884D85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3BF176C-9DCB-AE38-1E7A-C5187C958A95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3507105-4DFE-9CB1-3679-F5114535909E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FB3AE2-146D-1B2E-82E6-3AF0B256EB0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599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9E9167-D7D3-5B26-2795-3AE1627B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943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8176118" y="3619085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2938282" cy="745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0B0DF-B8EF-E502-FAE7-65BFFE0B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727" y="1723495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21B60-1271-45F6-8154-D7949D62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5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95044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168319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1DF99D-57F1-9ED0-DEDD-6077F66C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43375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18714B-94C0-20AE-51B8-911E7007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B7F68E-A67A-8361-4512-755483145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46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5467C8-C168-E46F-3BF5-517BA62A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3A4C1F-5B9E-7E38-6F57-D9E5FF858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041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130638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27D97E-0A70-FF57-BE6F-48468CA5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03387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CBC85-BDFC-10D4-CDB0-885C176F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780319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9C2D08-27CE-E3AA-C7BE-D32BFB94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53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00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97048-9F9F-BC94-121C-6AE6F4D721FF}"/>
              </a:ext>
            </a:extLst>
          </p:cNvPr>
          <p:cNvSpPr txBox="1"/>
          <p:nvPr/>
        </p:nvSpPr>
        <p:spPr>
          <a:xfrm>
            <a:off x="5020934" y="228369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riscv-software-src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riscv-tests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riscv-non-isa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riscv-arch-test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0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290764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9AADA8-4B4A-4671-9EA6-6E274540C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9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05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B29095-45EF-49EC-5C12-74CD86C1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6" y="887685"/>
            <a:ext cx="7564884" cy="54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00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77E6B6-536E-6618-5475-9E0A3E20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2811728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58089-AEFB-80EE-2D3A-8FC94445A945}"/>
              </a:ext>
            </a:extLst>
          </p:cNvPr>
          <p:cNvSpPr txBox="1"/>
          <p:nvPr/>
        </p:nvSpPr>
        <p:spPr>
          <a:xfrm>
            <a:off x="6400154" y="513605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-software-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-isa-sim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chipsalliance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VeeR</a:t>
            </a:r>
            <a:r>
              <a:rPr lang="en-US" sz="1600" dirty="0">
                <a:latin typeface="Consolas" panose="020B0609020204030204" pitchFamily="49" charset="0"/>
              </a:rPr>
              <a:t>-ISS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793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277A37-A2F5-8D90-8A89-0E3145220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1090" y="5470322"/>
            <a:ext cx="432277" cy="474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1D7AE-A3C6-DD5D-F699-D14A31F491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70320"/>
            <a:ext cx="397846" cy="3978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0ED4-5B69-40B8-C0D4-E19CFF3F7B2A}"/>
              </a:ext>
            </a:extLst>
          </p:cNvPr>
          <p:cNvSpPr txBox="1"/>
          <p:nvPr/>
        </p:nvSpPr>
        <p:spPr>
          <a:xfrm>
            <a:off x="6400154" y="513605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github.com/GregAC/rrs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cornell-brg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pydgin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2915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E913C1-6BE8-849D-295B-8EFCC5904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888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95F493A-CFEF-2D28-9937-9BFE4B58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41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DB8C2-B1CC-397F-E311-66212460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9075332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9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B734ABA-422C-9E80-7A50-5BFDCD31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521F85-0EC8-9E15-F270-FFAD464C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9A986EC-87A8-5A0D-5237-ADD6B0817CE8}"/>
              </a:ext>
            </a:extLst>
          </p:cNvPr>
          <p:cNvSpPr/>
          <p:nvPr/>
        </p:nvSpPr>
        <p:spPr>
          <a:xfrm>
            <a:off x="4038599" y="2839718"/>
            <a:ext cx="3329940" cy="1685565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8DE5D94-3507-9FBC-F745-6F810E582AD1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144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F1F380-124D-B4A4-5DC8-668AC6E4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899291-0D2F-79E6-F44E-1BE046D7F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4512" y="1878737"/>
            <a:ext cx="2126366" cy="930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50925-6D0F-5E9F-64BE-B1283F12984C}"/>
              </a:ext>
            </a:extLst>
          </p:cNvPr>
          <p:cNvSpPr txBox="1"/>
          <p:nvPr/>
        </p:nvSpPr>
        <p:spPr>
          <a:xfrm>
            <a:off x="6336791" y="2113046"/>
            <a:ext cx="879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6666"/>
                </a:solidFill>
                <a:latin typeface="Consolas" panose="020B0609020204030204" pitchFamily="49" charset="0"/>
              </a:rPr>
              <a:t>RVFI</a:t>
            </a:r>
            <a:endParaRPr lang="ru-RU" sz="2400" dirty="0">
              <a:solidFill>
                <a:srgbClr val="666666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53AB6D2-E03C-DFD4-ED72-32A2475548F0}"/>
              </a:ext>
            </a:extLst>
          </p:cNvPr>
          <p:cNvSpPr/>
          <p:nvPr/>
        </p:nvSpPr>
        <p:spPr>
          <a:xfrm>
            <a:off x="4038599" y="1747518"/>
            <a:ext cx="3329940" cy="2777766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C5B4F59-1DD8-579D-7A52-9B58BF83D390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3029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35C1F-EC0E-0FCF-03F8-664A9D55C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1630F29-8A07-A288-61BF-667650CAD7E3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64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D6DF85-6DF2-B536-23DE-68C611CE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9B603A5-A580-75F8-9285-8F9D4DA70B47}"/>
              </a:ext>
            </a:extLst>
          </p:cNvPr>
          <p:cNvSpPr/>
          <p:nvPr/>
        </p:nvSpPr>
        <p:spPr>
          <a:xfrm>
            <a:off x="3200398" y="1747519"/>
            <a:ext cx="1977391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4376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301C-3E46-5C5C-9B5A-677D873D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B41F4-17AD-7CE7-88E7-75EC02AC3648}"/>
              </a:ext>
            </a:extLst>
          </p:cNvPr>
          <p:cNvSpPr txBox="1"/>
          <p:nvPr/>
        </p:nvSpPr>
        <p:spPr>
          <a:xfrm>
            <a:off x="744898" y="1881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Генераторы инструкций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9D0830-6542-6370-8B4F-4781B1995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312" y="2497880"/>
            <a:ext cx="566969" cy="6222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E5D5BC-DB3B-7B57-3DE3-22EFE6CC8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582" y="2513199"/>
            <a:ext cx="438643" cy="4848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5C55EB-ABEE-8663-C7B4-3E1E464F03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407" y="2513198"/>
            <a:ext cx="431262" cy="4848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8A3AA6-58CF-FDE1-F4BB-AE40ABFFF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38" y="2526081"/>
            <a:ext cx="1310299" cy="459050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345AD4-2F1F-2706-5369-6AD1BAB9A3EA}"/>
              </a:ext>
            </a:extLst>
          </p:cNvPr>
          <p:cNvSpPr/>
          <p:nvPr/>
        </p:nvSpPr>
        <p:spPr>
          <a:xfrm>
            <a:off x="685800" y="1747519"/>
            <a:ext cx="4907470" cy="1551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9597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5AA538-DFCD-E251-D11B-03324BD3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2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B41F4-17AD-7CE7-88E7-75EC02AC3648}"/>
              </a:ext>
            </a:extLst>
          </p:cNvPr>
          <p:cNvSpPr txBox="1"/>
          <p:nvPr/>
        </p:nvSpPr>
        <p:spPr>
          <a:xfrm>
            <a:off x="744898" y="1881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Генераторы инструкций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9D0830-6542-6370-8B4F-4781B1995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312" y="2497880"/>
            <a:ext cx="566969" cy="6222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E5D5BC-DB3B-7B57-3DE3-22EFE6CC8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582" y="2513199"/>
            <a:ext cx="438643" cy="4848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5C55EB-ABEE-8663-C7B4-3E1E464F03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407" y="2513198"/>
            <a:ext cx="431262" cy="4848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8A3AA6-58CF-FDE1-F4BB-AE40ABFFF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38" y="2526081"/>
            <a:ext cx="1310299" cy="459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6936AC-1A2C-22F1-2EDF-D426BAA2382D}"/>
              </a:ext>
            </a:extLst>
          </p:cNvPr>
          <p:cNvSpPr txBox="1"/>
          <p:nvPr/>
        </p:nvSpPr>
        <p:spPr>
          <a:xfrm>
            <a:off x="589832" y="4373114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chipsalliance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-dv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openhwgroup</a:t>
            </a:r>
            <a:r>
              <a:rPr lang="en-US" sz="1600" dirty="0">
                <a:latin typeface="Consolas" panose="020B0609020204030204" pitchFamily="49" charset="0"/>
              </a:rPr>
              <a:t>/force-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forge.ispras.ru/projects/</a:t>
            </a:r>
            <a:r>
              <a:rPr lang="en-US" sz="1600" dirty="0" err="1">
                <a:latin typeface="Consolas" panose="020B0609020204030204" pitchFamily="49" charset="0"/>
              </a:rPr>
              <a:t>microtesk-riscv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gitlab.com/</a:t>
            </a:r>
            <a:r>
              <a:rPr lang="en-US" sz="1600" dirty="0" err="1">
                <a:latin typeface="Consolas" panose="020B0609020204030204" pitchFamily="49" charset="0"/>
              </a:rPr>
              <a:t>shaktiproject</a:t>
            </a:r>
            <a:r>
              <a:rPr lang="en-US" sz="1600" dirty="0">
                <a:latin typeface="Consolas" panose="020B0609020204030204" pitchFamily="49" charset="0"/>
              </a:rPr>
              <a:t>/tools/</a:t>
            </a:r>
            <a:r>
              <a:rPr lang="en-US" sz="1600" dirty="0" err="1">
                <a:latin typeface="Consolas" panose="020B0609020204030204" pitchFamily="49" charset="0"/>
              </a:rPr>
              <a:t>aapg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345AD4-2F1F-2706-5369-6AD1BAB9A3EA}"/>
              </a:ext>
            </a:extLst>
          </p:cNvPr>
          <p:cNvSpPr/>
          <p:nvPr/>
        </p:nvSpPr>
        <p:spPr>
          <a:xfrm>
            <a:off x="685800" y="1747519"/>
            <a:ext cx="4907470" cy="1551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D8A474-8B1D-DF78-DB21-C05BC9709AF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3426" y="5701388"/>
            <a:ext cx="1931264" cy="6469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423116-C7CE-6529-B1CB-ABD33A222A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87" y="5699862"/>
            <a:ext cx="2731763" cy="6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343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8866046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35C1F-EC0E-0FCF-03F8-664A9D55C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83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79D47F-BCE1-B6B9-D817-D0734CB94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2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6DF9784-49FD-4D5E-B424-60F415DD5DAD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FF0CEBE-7AA4-40D0-9460-605030468D1F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D9838D-49BD-4260-8AC4-CAC62D7D5C12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4F5D175-CBE5-46A2-87B1-F84D63441D99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475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724400-E8CA-361D-D584-D999CEB1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7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CD5E5-A829-406D-88EF-0551024A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BDE306-C6A2-6A44-6FBC-E83772A5C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2" y="5781337"/>
            <a:ext cx="397846" cy="4397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A7B60-6116-04D3-D491-8AFAAA8A65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1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95194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1C6787-2D77-06A2-283F-68FD0052A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80517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813A41-B046-4A36-DDEB-FD0E1A63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022234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059AAE-8D0B-E0A6-9775-A777CF275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DE1D1E-AF2E-3BFF-783B-D24B29D1C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FAC5B1-530E-2743-EDCC-ECEA32A48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67B206-F7D9-18B3-5A7C-575C405B33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77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D3823E-8A6B-B7CF-A6CD-FCCE0B84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F9FB7-F840-DBE2-4C4D-1C21124CD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1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765D73-F74F-66FC-9774-67AF00C6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690F41-4B25-4F7C-A380-6F819D38EA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94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14565A-6FC9-929D-7DB2-88E22556F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2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16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25D6E5-D4D8-630C-9032-367C80799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755" y="4845258"/>
            <a:ext cx="422809" cy="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66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62595-BF67-E5C9-C1CC-EDFDE043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825818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755" y="4845258"/>
            <a:ext cx="422809" cy="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0195837-D048-42B5-8727-AC7213B32D97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C27FF7-C8A6-4628-94D6-4D658C917CE6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40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88112-8ACC-2D9F-B59E-3B0B28468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D26489-8411-9090-716E-1EA5E00B94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21FA4A-FFA8-8398-0781-F8F9977EA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95AD65-FA5D-8BBD-67EA-7205E7F484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576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6B17EB-F174-320E-80BF-354A40E37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88112-8ACC-2D9F-B59E-3B0B2846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D26489-8411-9090-716E-1EA5E00B94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21FA4A-FFA8-8398-0781-F8F9977EA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02532-CD3A-4C64-A755-0333B9AC0CDC}"/>
              </a:ext>
            </a:extLst>
          </p:cNvPr>
          <p:cNvSpPr txBox="1"/>
          <p:nvPr/>
        </p:nvSpPr>
        <p:spPr>
          <a:xfrm>
            <a:off x="7246837" y="4649182"/>
            <a:ext cx="3837723" cy="116955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"DPI-C"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AE9A-9413-E945-9F17-772D9C7D2EE3}"/>
              </a:ext>
            </a:extLst>
          </p:cNvPr>
          <p:cNvSpPr txBox="1"/>
          <p:nvPr/>
        </p:nvSpPr>
        <p:spPr>
          <a:xfrm>
            <a:off x="7246837" y="2487086"/>
            <a:ext cx="3837723" cy="116955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(uint64_t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eng_ptr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...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0F76E07-2DCC-22A2-DCB5-F8BEC0E9C63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096000" y="5233958"/>
            <a:ext cx="1150837" cy="3072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CA69491-3BE7-9BA8-236C-327C64F4DCC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07408" y="3071862"/>
            <a:ext cx="2839429" cy="21707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262767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1E3B2D-D53E-1F08-56C3-FF4F681F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336FA-55AF-AC86-E879-D2E8AFEB9C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487A71-F1F0-0B38-A628-F711CB7295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0EEBC9-D40F-88E5-121B-A33173CCB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EB05D-9BA2-D0B5-5002-5BA775D8C00A}"/>
              </a:ext>
            </a:extLst>
          </p:cNvPr>
          <p:cNvSpPr txBox="1"/>
          <p:nvPr/>
        </p:nvSpPr>
        <p:spPr>
          <a:xfrm>
            <a:off x="7040582" y="1775574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</a:t>
            </a:r>
            <a:r>
              <a:rPr lang="en-US" sz="1500" dirty="0" err="1">
                <a:latin typeface="Consolas" panose="020B0609020204030204" pitchFamily="49" charset="0"/>
              </a:rPr>
              <a:t>lowRISC</a:t>
            </a:r>
            <a:r>
              <a:rPr lang="en-US" sz="1500" dirty="0">
                <a:latin typeface="Consolas" panose="020B0609020204030204" pitchFamily="49" charset="0"/>
              </a:rPr>
              <a:t>/ibex/dv/</a:t>
            </a:r>
            <a:r>
              <a:rPr lang="en-US" sz="1500" dirty="0" err="1">
                <a:latin typeface="Consolas" panose="020B0609020204030204" pitchFamily="49" charset="0"/>
              </a:rPr>
              <a:t>uvm</a:t>
            </a:r>
            <a:r>
              <a:rPr lang="en-US" sz="1500" dirty="0">
                <a:latin typeface="Consolas" panose="020B0609020204030204" pitchFamily="49" charset="0"/>
              </a:rPr>
              <a:t>/</a:t>
            </a:r>
            <a:r>
              <a:rPr lang="en-US" sz="1500" dirty="0" err="1">
                <a:latin typeface="Consolas" panose="020B0609020204030204" pitchFamily="49" charset="0"/>
              </a:rPr>
              <a:t>core_ibex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</a:t>
            </a:r>
            <a:r>
              <a:rPr lang="en-US" sz="1500" dirty="0" err="1">
                <a:latin typeface="Consolas" panose="020B0609020204030204" pitchFamily="49" charset="0"/>
              </a:rPr>
              <a:t>openhwgroup</a:t>
            </a:r>
            <a:r>
              <a:rPr lang="en-US" sz="1500" dirty="0">
                <a:latin typeface="Consolas" panose="020B0609020204030204" pitchFamily="49" charset="0"/>
              </a:rPr>
              <a:t>/core-v-</a:t>
            </a:r>
            <a:r>
              <a:rPr lang="en-US" sz="1500" dirty="0" err="1">
                <a:latin typeface="Consolas" panose="020B0609020204030204" pitchFamily="49" charset="0"/>
              </a:rPr>
              <a:t>verif</a:t>
            </a:r>
            <a:endParaRPr lang="ru-RU" sz="1500" dirty="0">
              <a:latin typeface="Consolas" panose="020B06090202040302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9BA586-411C-7743-DB98-14F3428159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84" y="2284865"/>
            <a:ext cx="1031427" cy="10314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6F343A-1D4E-C8DA-80BA-9AE94DFFF1D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35" y="2477856"/>
            <a:ext cx="2731763" cy="6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521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581125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694BE-76B2-C273-AA38-BF09FA1B1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591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6A81EA-BD13-3DF3-7237-E0FAF22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93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6A81EA-BD13-3DF3-7237-E0FAF22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0EFFFC-C92B-CE5B-65EE-FC5D7EC98384}"/>
              </a:ext>
            </a:extLst>
          </p:cNvPr>
          <p:cNvSpPr/>
          <p:nvPr/>
        </p:nvSpPr>
        <p:spPr>
          <a:xfrm>
            <a:off x="2762655" y="1536970"/>
            <a:ext cx="4017524" cy="520843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1F6D6A1A-BA82-D53E-A076-4D84BB348BD5}"/>
              </a:ext>
            </a:extLst>
          </p:cNvPr>
          <p:cNvSpPr/>
          <p:nvPr/>
        </p:nvSpPr>
        <p:spPr>
          <a:xfrm>
            <a:off x="4474464" y="2572512"/>
            <a:ext cx="329184" cy="2188464"/>
          </a:xfrm>
          <a:custGeom>
            <a:avLst/>
            <a:gdLst>
              <a:gd name="connsiteX0" fmla="*/ 0 w 329184"/>
              <a:gd name="connsiteY0" fmla="*/ 0 h 2188464"/>
              <a:gd name="connsiteX1" fmla="*/ 268224 w 329184"/>
              <a:gd name="connsiteY1" fmla="*/ 932688 h 2188464"/>
              <a:gd name="connsiteX2" fmla="*/ 329184 w 329184"/>
              <a:gd name="connsiteY2" fmla="*/ 2188464 h 218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" h="2188464">
                <a:moveTo>
                  <a:pt x="0" y="0"/>
                </a:moveTo>
                <a:cubicBezTo>
                  <a:pt x="106680" y="283972"/>
                  <a:pt x="213360" y="567944"/>
                  <a:pt x="268224" y="932688"/>
                </a:cubicBezTo>
                <a:cubicBezTo>
                  <a:pt x="323088" y="1297432"/>
                  <a:pt x="326136" y="1742948"/>
                  <a:pt x="329184" y="2188464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1877CFDE-AC40-05BD-3F61-91045D02C350}"/>
              </a:ext>
            </a:extLst>
          </p:cNvPr>
          <p:cNvCxnSpPr>
            <a:cxnSpLocks/>
          </p:cNvCxnSpPr>
          <p:nvPr/>
        </p:nvCxnSpPr>
        <p:spPr>
          <a:xfrm>
            <a:off x="4802886" y="4732274"/>
            <a:ext cx="0" cy="57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27CEC5-C5C3-F3D5-31CD-722B3A5360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22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EE4459-69A0-61AB-D8E8-4EE7D4864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8" y="1248200"/>
            <a:ext cx="8258181" cy="5497200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92226-2100-1A34-7363-21A1F67B40D8}"/>
              </a:ext>
            </a:extLst>
          </p:cNvPr>
          <p:cNvSpPr txBox="1"/>
          <p:nvPr/>
        </p:nvSpPr>
        <p:spPr>
          <a:xfrm>
            <a:off x="7040582" y="1775574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github.com/riscv-verification/RVVI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</a:t>
            </a:r>
            <a:r>
              <a:rPr lang="en-US" sz="1500" dirty="0" err="1">
                <a:latin typeface="Consolas" panose="020B0609020204030204" pitchFamily="49" charset="0"/>
              </a:rPr>
              <a:t>riscv</a:t>
            </a:r>
            <a:r>
              <a:rPr lang="en-US" sz="1500" dirty="0">
                <a:latin typeface="Consolas" panose="020B0609020204030204" pitchFamily="49" charset="0"/>
              </a:rPr>
              <a:t>-admin/</a:t>
            </a:r>
            <a:r>
              <a:rPr lang="en-US" sz="1500" dirty="0" err="1">
                <a:latin typeface="Consolas" panose="020B0609020204030204" pitchFamily="49" charset="0"/>
              </a:rPr>
              <a:t>riscv-ovpsim</a:t>
            </a:r>
            <a:endParaRPr lang="ru-RU" sz="1500" dirty="0"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8DD0FF-75BE-8078-A657-66560008D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7392" y="2414458"/>
            <a:ext cx="18002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567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5532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521F85-0EC8-9E15-F270-FFAD464C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9A986EC-87A8-5A0D-5237-ADD6B0817CE8}"/>
              </a:ext>
            </a:extLst>
          </p:cNvPr>
          <p:cNvSpPr/>
          <p:nvPr/>
        </p:nvSpPr>
        <p:spPr>
          <a:xfrm>
            <a:off x="4038599" y="2839718"/>
            <a:ext cx="3329940" cy="1685565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32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323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F1F380-124D-B4A4-5DC8-668AC6E4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899291-0D2F-79E6-F44E-1BE046D7F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4512" y="1878737"/>
            <a:ext cx="2126366" cy="930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50925-6D0F-5E9F-64BE-B1283F12984C}"/>
              </a:ext>
            </a:extLst>
          </p:cNvPr>
          <p:cNvSpPr txBox="1"/>
          <p:nvPr/>
        </p:nvSpPr>
        <p:spPr>
          <a:xfrm>
            <a:off x="6336791" y="2113046"/>
            <a:ext cx="879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6666"/>
                </a:solidFill>
                <a:latin typeface="Consolas" panose="020B0609020204030204" pitchFamily="49" charset="0"/>
              </a:rPr>
              <a:t>RVFI</a:t>
            </a:r>
            <a:endParaRPr lang="ru-RU" sz="2400" dirty="0">
              <a:solidFill>
                <a:srgbClr val="666666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53AB6D2-E03C-DFD4-ED72-32A2475548F0}"/>
              </a:ext>
            </a:extLst>
          </p:cNvPr>
          <p:cNvSpPr/>
          <p:nvPr/>
        </p:nvSpPr>
        <p:spPr>
          <a:xfrm>
            <a:off x="4038599" y="1747518"/>
            <a:ext cx="3329940" cy="2777766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6470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E91942-1609-384F-F8C0-486EEF3B3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863" y="2256750"/>
            <a:ext cx="9873732" cy="65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48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A67B45-3143-3B8F-FB0D-E0EC41486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863" y="225675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B68A8FB-25A3-EB1E-5153-9E153CD5E2E5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Интерфейс</a:t>
            </a:r>
            <a:endParaRPr lang="en-US" sz="2400" dirty="0"/>
          </a:p>
          <a:p>
            <a:r>
              <a:rPr lang="ru-RU" sz="2400" dirty="0"/>
              <a:t>Изначально создавался для формальной верификации</a:t>
            </a:r>
          </a:p>
          <a:p>
            <a:endParaRPr lang="ru-RU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github.com/SymbioticEDA/riscv-formal/docs/rvfi.md</a:t>
            </a:r>
            <a:endParaRPr lang="ru-RU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44AD87-117B-DD40-7F24-1D2A114D19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61" y="3124642"/>
            <a:ext cx="3349896" cy="12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82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ADC0B7-1E86-2FB7-4FA9-69B9D807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863" y="225675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B68A8FB-25A3-EB1E-5153-9E153CD5E2E5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dirty="0"/>
              <a:t>Состоит из </a:t>
            </a:r>
            <a:r>
              <a:rPr lang="ru-RU" sz="2400" b="1" dirty="0">
                <a:solidFill>
                  <a:srgbClr val="6A57A1"/>
                </a:solidFill>
              </a:rPr>
              <a:t>статусных и информационных сигналов</a:t>
            </a:r>
            <a:endParaRPr lang="en-US" sz="2400" b="1" dirty="0">
              <a:solidFill>
                <a:srgbClr val="6A57A1"/>
              </a:solidFill>
            </a:endParaRPr>
          </a:p>
          <a:p>
            <a:r>
              <a:rPr lang="ru-RU" sz="2400" dirty="0"/>
              <a:t>Данный интерфейс позволяет </a:t>
            </a:r>
            <a:r>
              <a:rPr lang="ru-RU" sz="2400" b="1" dirty="0">
                <a:solidFill>
                  <a:srgbClr val="6A57A1"/>
                </a:solidFill>
              </a:rPr>
              <a:t>отслеживать состояние ядра</a:t>
            </a:r>
          </a:p>
        </p:txBody>
      </p:sp>
    </p:spTree>
    <p:extLst>
      <p:ext uri="{BB962C8B-B14F-4D97-AF65-F5344CB8AC3E}">
        <p14:creationId xmlns:p14="http://schemas.microsoft.com/office/powerpoint/2010/main" val="16926803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E66BFD-CA2E-B829-4C15-3F7D392B2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862" y="225675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B68A8FB-25A3-EB1E-5153-9E153CD5E2E5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dirty="0"/>
              <a:t>Состоит из </a:t>
            </a:r>
            <a:r>
              <a:rPr lang="ru-RU" sz="2400" b="1" dirty="0">
                <a:solidFill>
                  <a:srgbClr val="6A57A1"/>
                </a:solidFill>
              </a:rPr>
              <a:t>статусных и информационных сигналов</a:t>
            </a:r>
            <a:endParaRPr lang="en-US" sz="2400" b="1" dirty="0">
              <a:solidFill>
                <a:srgbClr val="6A57A1"/>
              </a:solidFill>
            </a:endParaRPr>
          </a:p>
          <a:p>
            <a:r>
              <a:rPr lang="ru-RU" sz="2400" dirty="0"/>
              <a:t>Данный интерфейс позволяет </a:t>
            </a:r>
            <a:r>
              <a:rPr lang="ru-RU" sz="2400" b="1" dirty="0">
                <a:solidFill>
                  <a:srgbClr val="6A57A1"/>
                </a:solidFill>
              </a:rPr>
              <a:t>отслеживать состояние ядра</a:t>
            </a:r>
            <a:endParaRPr lang="en-US" sz="2400" b="1" dirty="0">
              <a:solidFill>
                <a:srgbClr val="6A57A1"/>
              </a:solidFill>
            </a:endParaRPr>
          </a:p>
          <a:p>
            <a:endParaRPr lang="en-US" sz="2400" b="1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Специализированный модуль </a:t>
            </a:r>
            <a:r>
              <a:rPr lang="ru-RU" sz="2400" dirty="0"/>
              <a:t>(</a:t>
            </a:r>
            <a:r>
              <a:rPr lang="en-US" sz="2400" dirty="0">
                <a:latin typeface="Consolas" panose="020B0609020204030204" pitchFamily="49" charset="0"/>
              </a:rPr>
              <a:t>tracer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может получать данные с выходных портов интерфейса и </a:t>
            </a:r>
            <a:r>
              <a:rPr lang="ru-RU" sz="2400" b="1" dirty="0">
                <a:solidFill>
                  <a:srgbClr val="6A57A1"/>
                </a:solidFill>
              </a:rPr>
              <a:t>производить логирование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6378043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E66BFD-CA2E-B829-4C15-3F7D392B2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862" y="225675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/>
              <a:t>RVFI</a:t>
            </a:r>
            <a:endParaRPr lang="ru-RU" sz="2800" b="1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B68A8FB-25A3-EB1E-5153-9E153CD5E2E5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Специализированный модуль </a:t>
            </a:r>
            <a:r>
              <a:rPr lang="ru-RU" sz="2400" dirty="0"/>
              <a:t>(</a:t>
            </a:r>
            <a:r>
              <a:rPr lang="en-US" sz="2400" dirty="0">
                <a:latin typeface="Consolas" panose="020B0609020204030204" pitchFamily="49" charset="0"/>
              </a:rPr>
              <a:t>tracer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может получать данные с выходных портов интерфейса и </a:t>
            </a:r>
            <a:r>
              <a:rPr lang="ru-RU" sz="2400" b="1" dirty="0">
                <a:solidFill>
                  <a:srgbClr val="6A57A1"/>
                </a:solidFill>
              </a:rPr>
              <a:t>производить логирование</a:t>
            </a:r>
            <a:endParaRPr lang="en-US" sz="2400" b="1" dirty="0">
              <a:solidFill>
                <a:srgbClr val="6A57A1"/>
              </a:solidFill>
            </a:endParaRPr>
          </a:p>
          <a:p>
            <a:endParaRPr lang="en-US" sz="2400" b="1" dirty="0">
              <a:solidFill>
                <a:srgbClr val="6A57A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Consolas" panose="020B0609020204030204" pitchFamily="49" charset="0"/>
              </a:rPr>
              <a:t>github.com/lowRISC/ibex/blob/master/rtl/ibex_tracer.sv</a:t>
            </a:r>
            <a:endParaRPr lang="ru-RU" sz="2400" dirty="0"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406485-3983-E573-3B5F-E451E1C5C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94" y="2988665"/>
            <a:ext cx="1214235" cy="121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373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7335656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E73A3A-A9C7-7970-D782-3CA113806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862" y="284400"/>
            <a:ext cx="9875205" cy="6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99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963F7D-0A00-7A66-BD4D-D1C836EC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933" y="28440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670FF-8090-8367-D6B5-1729D6BE8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7882" y="367313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526BA2-7596-1B5E-3F01-96ADB6E79D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3471" y="366560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34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DC3BF1-1E78-D7A8-BBEC-D1C2FFBEB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933" y="28440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C2201F-8F8A-70DC-D372-42AB6B90D9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7882" y="36731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02AFCE-5E9A-B8EA-F01D-003CDA31FE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3471" y="366560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7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436859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E8FA55-3BAD-EE30-6489-3D878523B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933" y="28440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260B5-E284-D707-F823-CC6A18F4E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7882" y="367313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5F740A-76E3-D656-CEDD-FAA418DF32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3471" y="366560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46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B5DE0B-34FE-104F-ECC5-ABE5EC99F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932" y="28440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CCEB55-5586-2DAB-1165-B262FE94CE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7882" y="36731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5388B5-C619-B2D6-89F4-7135D95C23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3471" y="366560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655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B5DE0B-34FE-104F-ECC5-ABE5EC99F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972" y="2031920"/>
            <a:ext cx="9875205" cy="6573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6A57A1"/>
                </a:solidFill>
              </a:rPr>
              <a:t>RVFI </a:t>
            </a:r>
            <a:r>
              <a:rPr lang="ru-RU" sz="2800" dirty="0">
                <a:solidFill>
                  <a:srgbClr val="6A57A1"/>
                </a:solidFill>
              </a:rPr>
              <a:t>и </a:t>
            </a:r>
            <a:r>
              <a:rPr lang="en-US" sz="2800" dirty="0">
                <a:solidFill>
                  <a:srgbClr val="6A57A1"/>
                </a:solidFill>
              </a:rPr>
              <a:t>RVVI</a:t>
            </a:r>
            <a:br>
              <a:rPr lang="en-US" sz="2000" dirty="0">
                <a:solidFill>
                  <a:srgbClr val="6A57A1"/>
                </a:solidFill>
              </a:rPr>
            </a:br>
            <a:r>
              <a:rPr lang="en-US" sz="4000" b="1" dirty="0" err="1"/>
              <a:t>RVVI</a:t>
            </a:r>
            <a:endParaRPr lang="ru-RU" sz="2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AFDB7C-8969-D53C-FE38-C58A6E7DB0DA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nsolas" panose="020B0609020204030204" pitchFamily="49" charset="0"/>
              </a:rPr>
              <a:t>github.com/</a:t>
            </a:r>
            <a:r>
              <a:rPr lang="en-US" sz="2400" dirty="0" err="1">
                <a:latin typeface="Consolas" panose="020B0609020204030204" pitchFamily="49" charset="0"/>
              </a:rPr>
              <a:t>riscv</a:t>
            </a:r>
            <a:r>
              <a:rPr lang="en-US" sz="2400" dirty="0">
                <a:latin typeface="Consolas" panose="020B0609020204030204" pitchFamily="49" charset="0"/>
              </a:rPr>
              <a:t>-verification/RVVI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ACB027-FEF3-D6B8-80EE-0B0E75CF9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482" y="2077639"/>
            <a:ext cx="1800225" cy="542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2A22CB-54A3-E397-D741-17FB5E3450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762" y="541557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BBCA1-208E-65C2-8C84-959EFC50EA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02351" y="540804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74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8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0349" cy="72960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2037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24120-2E39-4B9B-A44B-CF9DF494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8347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1" y="2825686"/>
            <a:ext cx="928349" cy="928349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308CAAF-1F07-4386-9BE5-83FE80F9804A}"/>
              </a:ext>
            </a:extLst>
          </p:cNvPr>
          <p:cNvCxnSpPr>
            <a:cxnSpLocks/>
          </p:cNvCxnSpPr>
          <p:nvPr/>
        </p:nvCxnSpPr>
        <p:spPr>
          <a:xfrm>
            <a:off x="5344486" y="3289298"/>
            <a:ext cx="5294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6127207" y="288918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7" y="2500651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97" y="3438015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F8F715-33FF-442E-885D-56114C36067C}"/>
              </a:ext>
            </a:extLst>
          </p:cNvPr>
          <p:cNvCxnSpPr>
            <a:cxnSpLocks/>
          </p:cNvCxnSpPr>
          <p:nvPr/>
        </p:nvCxnSpPr>
        <p:spPr>
          <a:xfrm>
            <a:off x="5067549" y="3971636"/>
            <a:ext cx="0" cy="732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04B1-1E2B-4626-B0D1-33ACE8BC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5" y="1857086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5AB83-BA3D-4B26-908E-C54DC2816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6" y="-113360"/>
            <a:ext cx="5819775" cy="4229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BA92AA-3A1B-42B3-B2F1-42C2218D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0" y="2610213"/>
            <a:ext cx="2917516" cy="578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7B3F7C-A1BC-4236-B045-8E1B990754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5" y="3209045"/>
            <a:ext cx="2127046" cy="7625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F93DF-6E71-47D7-B1FC-415B92756ADD}"/>
              </a:ext>
            </a:extLst>
          </p:cNvPr>
          <p:cNvSpPr txBox="1"/>
          <p:nvPr/>
        </p:nvSpPr>
        <p:spPr>
          <a:xfrm>
            <a:off x="7929146" y="5081158"/>
            <a:ext cx="308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Внутренняя документация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176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AD6F489-9364-4225-B32C-CC3003732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0185" y="3216875"/>
            <a:ext cx="4508189" cy="3276000"/>
          </a:xfrm>
          <a:prstGeom prst="rect">
            <a:avLst/>
          </a:prstGeom>
        </p:spPr>
      </p:pic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9EDFD01C-1A48-4678-B805-91A802ED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35280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1589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32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/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3499764" y="4071031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2263775"/>
            <a:ext cx="5819775" cy="422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3925366" y="5167312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3555553" y="3724809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815782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2190079"/>
            <a:ext cx="5819775" cy="4229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42086"/>
            <a:ext cx="5819775" cy="4229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400" y="3144704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616" y="3143179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4754366" y="5698454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387" y="3216875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7103712" y="5412704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6577932" y="3606137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9189689" y="4354177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8520814" y="5364841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5067780" y="56984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868" y="3180027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4754366" y="3907754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5439516" y="39077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1899564" y="3997335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2325166" y="509361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1955353" y="3651113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854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C80B9EA-8E18-43D1-A518-C477E3B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00" y="2277929"/>
            <a:ext cx="6884027" cy="3276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1385647-15E4-4A3E-BE12-06049D23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616" y="2276404"/>
            <a:ext cx="4508189" cy="3276000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C233327-27A7-4CB1-A65D-BFD57C9930F9}"/>
              </a:ext>
            </a:extLst>
          </p:cNvPr>
          <p:cNvCxnSpPr>
            <a:cxnSpLocks/>
          </p:cNvCxnSpPr>
          <p:nvPr/>
        </p:nvCxnSpPr>
        <p:spPr>
          <a:xfrm>
            <a:off x="4754366" y="4831679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932F4A-CA4E-4401-AA43-64AE9EADF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2387" y="2350100"/>
            <a:ext cx="4508189" cy="3276000"/>
          </a:xfrm>
          <a:prstGeom prst="rect">
            <a:avLst/>
          </a:prstGeom>
        </p:spPr>
      </p:pic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7696EE41-B3E2-4699-A57A-510D458FD14C}"/>
              </a:ext>
            </a:extLst>
          </p:cNvPr>
          <p:cNvSpPr/>
          <p:nvPr/>
        </p:nvSpPr>
        <p:spPr>
          <a:xfrm>
            <a:off x="7103712" y="4545929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83742F7E-5918-470F-A7C6-CBBCA95380F7}"/>
              </a:ext>
            </a:extLst>
          </p:cNvPr>
          <p:cNvSpPr/>
          <p:nvPr/>
        </p:nvSpPr>
        <p:spPr>
          <a:xfrm>
            <a:off x="6577932" y="2739362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F50E8A3-4C47-4F84-BA1A-CBB558694943}"/>
              </a:ext>
            </a:extLst>
          </p:cNvPr>
          <p:cNvCxnSpPr>
            <a:cxnSpLocks/>
          </p:cNvCxnSpPr>
          <p:nvPr/>
        </p:nvCxnSpPr>
        <p:spPr>
          <a:xfrm>
            <a:off x="9189689" y="3487402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D959404-D9C7-430B-A083-837151AF5446}"/>
              </a:ext>
            </a:extLst>
          </p:cNvPr>
          <p:cNvCxnSpPr>
            <a:cxnSpLocks/>
          </p:cNvCxnSpPr>
          <p:nvPr/>
        </p:nvCxnSpPr>
        <p:spPr>
          <a:xfrm flipV="1">
            <a:off x="8520814" y="4498066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6491ABF-F63F-450A-A4D3-9F9DC4899BFD}"/>
              </a:ext>
            </a:extLst>
          </p:cNvPr>
          <p:cNvCxnSpPr>
            <a:cxnSpLocks/>
          </p:cNvCxnSpPr>
          <p:nvPr/>
        </p:nvCxnSpPr>
        <p:spPr>
          <a:xfrm>
            <a:off x="5067780" y="48316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412A4FB-CC69-4C39-B0CB-A46BDB50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2868" y="2313252"/>
            <a:ext cx="4508189" cy="3276000"/>
          </a:xfrm>
          <a:prstGeom prst="rect">
            <a:avLst/>
          </a:prstGeom>
        </p:spPr>
      </p:pic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4F109DC-3DF7-46A3-87DD-3CF6444A7102}"/>
              </a:ext>
            </a:extLst>
          </p:cNvPr>
          <p:cNvCxnSpPr>
            <a:cxnSpLocks/>
          </p:cNvCxnSpPr>
          <p:nvPr/>
        </p:nvCxnSpPr>
        <p:spPr>
          <a:xfrm>
            <a:off x="4754366" y="3040979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C59F6F0-91DA-4E1D-9A76-1CBE923AAC1C}"/>
              </a:ext>
            </a:extLst>
          </p:cNvPr>
          <p:cNvCxnSpPr>
            <a:cxnSpLocks/>
          </p:cNvCxnSpPr>
          <p:nvPr/>
        </p:nvCxnSpPr>
        <p:spPr>
          <a:xfrm>
            <a:off x="5439516" y="30409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941CC86-F68F-4C4E-BF25-DBA9210B2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C59AD2-60F2-46A8-BD2C-1050A664D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3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9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B002F-8EB0-4AE3-AA22-3562456274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B2D28BBE-BBFB-4AB3-8B47-4BE7F6FA8E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E15C9-B993-402E-BBE3-761E84A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7322" cy="3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0DD427-6825-43FA-8983-603A51906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76D781-FD0D-4BCB-94D5-1D1D4409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71" y="3891394"/>
            <a:ext cx="2586824" cy="27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5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593B7-A177-49AC-9A79-CDE13BCBC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66446F-1494-EED7-BBC3-ABB44D8E3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0F4B5C-6ABB-2B2F-67AB-3CD92015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9F425-643C-E085-FE8D-2F36ED0D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2CD3E-4CAF-4597-A898-F31B4AB08B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70720-871F-4648-8CC0-A22DC322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F633-D0F9-DC7D-C706-22A8FFF5D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1F6E1-2751-44AC-9B7F-7D14344B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7D7486-15FB-4A53-82A7-5E21A9A39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71F325-C9C6-4557-9E1A-6404C3B02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C2EA86-80C7-6760-EA53-F0180039B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0" y="4932071"/>
            <a:ext cx="2325090" cy="11494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A27B3E-DD3F-4741-8C74-050816791D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08FB9C-8BB7-4945-9EBF-63215DBD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8DE68C-D6DD-4904-B629-305F419E0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D24B95-A20C-4F56-AAB3-11BAD829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8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D4EE1-C622-4636-89D7-4C10EA6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834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E73D-8377-4177-BC52-6FAD578F3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066" y="2393426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CF3824-3FE9-450F-9C65-9615E7C3175A}"/>
              </a:ext>
            </a:extLst>
          </p:cNvPr>
          <p:cNvCxnSpPr>
            <a:cxnSpLocks/>
          </p:cNvCxnSpPr>
          <p:nvPr/>
        </p:nvCxnSpPr>
        <p:spPr>
          <a:xfrm flipV="1">
            <a:off x="3750856" y="3474892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83959-5449-4F26-82A7-8751545454D8}"/>
              </a:ext>
            </a:extLst>
          </p:cNvPr>
          <p:cNvSpPr txBox="1"/>
          <p:nvPr/>
        </p:nvSpPr>
        <p:spPr>
          <a:xfrm>
            <a:off x="4830783" y="506669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E4A18-5616-4094-AAC9-C70524917787}"/>
              </a:ext>
            </a:extLst>
          </p:cNvPr>
          <p:cNvCxnSpPr>
            <a:cxnSpLocks/>
          </p:cNvCxnSpPr>
          <p:nvPr/>
        </p:nvCxnSpPr>
        <p:spPr>
          <a:xfrm>
            <a:off x="3750855" y="5066696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8C4CE7-90DD-4034-B23D-615A526FFC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64" y="3011280"/>
            <a:ext cx="928349" cy="928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90721-87B1-48E1-811C-26C4AAF4783C}"/>
              </a:ext>
            </a:extLst>
          </p:cNvPr>
          <p:cNvSpPr txBox="1"/>
          <p:nvPr/>
        </p:nvSpPr>
        <p:spPr>
          <a:xfrm>
            <a:off x="4460970" y="307478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1540E3-0875-4BC7-B2D6-CDDF37774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0" y="2686245"/>
            <a:ext cx="1550537" cy="10336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CC6925-C5AE-420C-A093-9351F4A3A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60" y="3623609"/>
            <a:ext cx="1752600" cy="2772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A45F02-72E0-40A3-9E3A-D46CF5D32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1" y="4657300"/>
            <a:ext cx="2843502" cy="163857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98A673-262D-4EDB-B444-59E175CC0D3F}"/>
              </a:ext>
            </a:extLst>
          </p:cNvPr>
          <p:cNvSpPr/>
          <p:nvPr/>
        </p:nvSpPr>
        <p:spPr>
          <a:xfrm>
            <a:off x="4376737" y="2800802"/>
            <a:ext cx="5924550" cy="1276350"/>
          </a:xfrm>
          <a:prstGeom prst="roundRect">
            <a:avLst/>
          </a:pr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5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25" y="4017956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2056" y="5049844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729580" y="4125443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22380"/>
              </p:ext>
            </p:extLst>
          </p:nvPr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F3FBA-8C0D-4459-9D63-1993F44A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0" y="4787370"/>
            <a:ext cx="6045200" cy="1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04171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605B6E-444A-472A-91B7-2A0F4B55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840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2825ED-6B81-4870-BA22-BCF88B506B57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</p:spTree>
    <p:extLst>
      <p:ext uri="{BB962C8B-B14F-4D97-AF65-F5344CB8AC3E}">
        <p14:creationId xmlns:p14="http://schemas.microsoft.com/office/powerpoint/2010/main" val="160672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8700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E7942C-5143-4ADC-8F12-49C974B5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92945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49F3E0-694F-40D9-94EF-5457CD7D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1734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0388AE-121B-4C5E-A116-87276436C81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813B-8E08-494B-9B9B-B3D218E02CAC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00506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AB6C5E-BD80-4B9F-9284-8749714A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7377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E3C85EE-C235-4B5F-B308-C237CED08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5238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60351AF-4654-4AD7-827C-AF83E1A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275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C7DF5D-CF63-4992-909A-15E6B2D2C97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F1E-8561-4619-B00D-6BE560B8BE72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5923-09ED-44F3-918E-D9F73666FA8D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</p:spTree>
    <p:extLst>
      <p:ext uri="{BB962C8B-B14F-4D97-AF65-F5344CB8AC3E}">
        <p14:creationId xmlns:p14="http://schemas.microsoft.com/office/powerpoint/2010/main" val="289140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29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03800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303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656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C3A4C2-E3C5-4599-8C07-546C4F776F16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3DDB-751B-4AC3-AEC6-D3D76D5B9664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5F3F-E8FA-4F5D-8D78-418F82C883B5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A70E-DD47-4FDC-8FD1-0046BF7C4255}"/>
              </a:ext>
            </a:extLst>
          </p:cNvPr>
          <p:cNvSpPr txBox="1"/>
          <p:nvPr/>
        </p:nvSpPr>
        <p:spPr>
          <a:xfrm>
            <a:off x="9048750" y="5612791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Сжатые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97305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0017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53716"/>
              </p:ext>
            </p:extLst>
          </p:nvPr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060"/>
              </p:ext>
            </p:extLst>
          </p:nvPr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403"/>
              </p:ext>
            </p:extLst>
          </p:nvPr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05919"/>
              </p:ext>
            </p:extLst>
          </p:nvPr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98F3BE-5B8B-4AF2-8122-C2DDDC5BF81F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92457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79C6C6-51AB-4DC0-B5E2-C7A782A0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01408"/>
              </p:ext>
            </p:extLst>
          </p:nvPr>
        </p:nvGraphicFramePr>
        <p:xfrm>
          <a:off x="10932510" y="4398962"/>
          <a:ext cx="1054100" cy="153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1530509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68C0EC-4458-4C5B-8D9D-43CD5595CDA5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6048A-3701-4708-9C5F-3D461BAD99F8}"/>
              </a:ext>
            </a:extLst>
          </p:cNvPr>
          <p:cNvSpPr txBox="1"/>
          <p:nvPr/>
        </p:nvSpPr>
        <p:spPr>
          <a:xfrm>
            <a:off x="8601075" y="3393830"/>
            <a:ext cx="32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Пользовательские расширения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16F7D88-4F50-4D3D-9F4D-C7A47BFB46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31650" y="3763162"/>
            <a:ext cx="617325" cy="4746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0FCBA20-179A-4C74-B16F-2200AFDF3BA7}"/>
              </a:ext>
            </a:extLst>
          </p:cNvPr>
          <p:cNvCxnSpPr>
            <a:cxnSpLocks/>
          </p:cNvCxnSpPr>
          <p:nvPr/>
        </p:nvCxnSpPr>
        <p:spPr>
          <a:xfrm>
            <a:off x="10807964" y="4202502"/>
            <a:ext cx="59972" cy="5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B040-3D7C-4DB1-A67B-8F1520F4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800" y="3216875"/>
            <a:ext cx="4508189" cy="3276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838700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6C92-2227-4207-8122-63DAF3213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18000" y="4083041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8A21BFE-4DE9-47EC-BA3C-B60DD87A8C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Большое количество </a:t>
            </a:r>
            <a:r>
              <a:rPr lang="ru-RU" sz="2400" b="1" dirty="0">
                <a:solidFill>
                  <a:srgbClr val="6A57A1"/>
                </a:solidFill>
              </a:rPr>
              <a:t>примеров и возможностей для обмена опытом</a:t>
            </a:r>
          </a:p>
          <a:p>
            <a:r>
              <a:rPr lang="ru-RU" sz="2400" dirty="0"/>
              <a:t>Возможность </a:t>
            </a:r>
            <a:r>
              <a:rPr lang="ru-RU" sz="2400" b="1" dirty="0" err="1">
                <a:solidFill>
                  <a:srgbClr val="6A57A1"/>
                </a:solidFill>
              </a:rPr>
              <a:t>переиспользования</a:t>
            </a: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021A9C-4052-4B7D-95AA-35E91E6E2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9D0163-6B41-43E6-9503-1E8E98325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RV32I</a:t>
            </a:r>
            <a:endParaRPr lang="ru-R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A4E8-319F-46D9-83A5-2547E508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1CDE5-4108-41C3-8635-A8E4259F7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D2D6CD9-16C5-4217-9AC5-A5C6E7B6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1928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5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04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68803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EAC4FE5-197A-4171-8184-53443AAD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27478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6535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7028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53271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5A5B1205-A765-4648-9195-5BCA744F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6553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1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EFD5C53-9C38-463F-98E3-E3886BBE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756257"/>
              </p:ext>
            </p:extLst>
          </p:nvPr>
        </p:nvGraphicFramePr>
        <p:xfrm>
          <a:off x="9188494" y="5173979"/>
          <a:ext cx="1054100" cy="8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810738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6CC84D-6903-4429-8137-637598DC2552}"/>
              </a:ext>
            </a:extLst>
          </p:cNvPr>
          <p:cNvSpPr txBox="1"/>
          <p:nvPr/>
        </p:nvSpPr>
        <p:spPr>
          <a:xfrm>
            <a:off x="9563098" y="53946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14E018-821B-4D0E-8CF0-9D6D6A2D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89994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25CA3B-C953-486A-BA3C-EC735FA9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6584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553015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Огромное количество </a:t>
            </a:r>
            <a:r>
              <a:rPr lang="ru-RU" sz="2400" dirty="0"/>
              <a:t>возможных </a:t>
            </a:r>
            <a:r>
              <a:rPr lang="ru-RU" sz="2400" b="1" dirty="0">
                <a:solidFill>
                  <a:srgbClr val="6A57A1"/>
                </a:solidFill>
              </a:rPr>
              <a:t>реализаций</a:t>
            </a:r>
          </a:p>
          <a:p>
            <a:r>
              <a:rPr lang="ru-RU" sz="2400" dirty="0"/>
              <a:t>Каждая реализация имеет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свою</a:t>
            </a:r>
            <a:r>
              <a:rPr lang="en-US" dirty="0"/>
              <a:t> </a:t>
            </a:r>
            <a:r>
              <a:rPr lang="ru-RU" dirty="0"/>
              <a:t>микроархитектуру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свой поддерживаемый набор инструкций, исходя из выбора расширений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0707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28552"/>
              </p:ext>
            </p:extLst>
          </p:nvPr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5439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319AC88-A829-DEB5-23DB-65C625540255}"/>
              </a:ext>
            </a:extLst>
          </p:cNvPr>
          <p:cNvCxnSpPr>
            <a:cxnSpLocks/>
          </p:cNvCxnSpPr>
          <p:nvPr/>
        </p:nvCxnSpPr>
        <p:spPr>
          <a:xfrm flipH="1" flipV="1">
            <a:off x="3025140" y="4596131"/>
            <a:ext cx="419100" cy="74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24BF26-9FBF-AEC6-0DB5-A3C3E7971DA5}"/>
              </a:ext>
            </a:extLst>
          </p:cNvPr>
          <p:cNvSpPr txBox="1"/>
          <p:nvPr/>
        </p:nvSpPr>
        <p:spPr>
          <a:xfrm>
            <a:off x="3444240" y="534009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FC41-2D1B-1BAD-C35C-250CD3A2123A}"/>
              </a:ext>
            </a:extLst>
          </p:cNvPr>
          <p:cNvSpPr txBox="1"/>
          <p:nvPr/>
        </p:nvSpPr>
        <p:spPr>
          <a:xfrm>
            <a:off x="4456203" y="1612625"/>
            <a:ext cx="2880864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... )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"Error!"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5B9F94C-55A2-F7B7-5BC4-ACFF988F2560}"/>
              </a:ext>
            </a:extLst>
          </p:cNvPr>
          <p:cNvCxnSpPr>
            <a:cxnSpLocks/>
          </p:cNvCxnSpPr>
          <p:nvPr/>
        </p:nvCxnSpPr>
        <p:spPr>
          <a:xfrm flipH="1">
            <a:off x="3510280" y="2628288"/>
            <a:ext cx="945923" cy="465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55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8876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B3F94F7-ADE3-DECC-57D3-49CB6F1C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372404-035D-37C2-8CC7-9A45B8DB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4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1E2E6-BD98-C723-BABA-DF3B43E1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1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843EE8-0F20-66EC-A616-57900DF9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3FF8F4-AC2D-6330-94D3-C1C211B8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8721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79F7F-F7CC-5940-7DFD-794D999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38E7D-6677-2345-28AF-E0D4E0BE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7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290B49-A9AF-9CFF-40D9-4ED9D8B1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96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BF837-31B4-A488-2862-4FF059CE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4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BD77E4-ECEC-CA9F-6A2B-2BCB0BCA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2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6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2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668A39-A490-BB65-3DAC-D1F21362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7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0D0762-C060-783D-DAF7-B53A0C64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38429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3BB97F-67C4-FB6C-D0B6-2BB65135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4E6EE-34A7-6C49-4EAC-C516D26D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9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DCD44F-9297-3A4B-5A73-33B464EA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1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8F13B-A5B8-2CA2-7613-CB257890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3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5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786" y="1632390"/>
            <a:ext cx="4359549" cy="33126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E3462-2F4A-999D-C159-B8CB22C70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577" y="1816477"/>
            <a:ext cx="4554638" cy="2671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B572D-0D80-3834-85E2-3FFEE4A271AC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C520-5EB3-6895-97C8-8BCFFC648435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E22237-6F23-6B11-CE9A-43D89BFDDB2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E7D2CBA-D02E-D299-BE23-A93E56A893A9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690688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90688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4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16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</p:spTree>
    <p:extLst>
      <p:ext uri="{BB962C8B-B14F-4D97-AF65-F5344CB8AC3E}">
        <p14:creationId xmlns:p14="http://schemas.microsoft.com/office/powerpoint/2010/main" val="423851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FAE9C37-B567-6417-9821-F04ED50A6DDD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8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5441</TotalTime>
  <Words>4043</Words>
  <Application>Microsoft Office PowerPoint</Application>
  <PresentationFormat>Широкоэкранный</PresentationFormat>
  <Paragraphs>1081</Paragraphs>
  <Slides>183</Slides>
  <Notes>170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183</vt:i4>
      </vt:variant>
    </vt:vector>
  </HeadingPairs>
  <TitlesOfParts>
    <vt:vector size="191" baseType="lpstr">
      <vt:lpstr>Arial</vt:lpstr>
      <vt:lpstr>Calibri</vt:lpstr>
      <vt:lpstr>Calibri Light</vt:lpstr>
      <vt:lpstr>Consolas</vt:lpstr>
      <vt:lpstr>Courier New</vt:lpstr>
      <vt:lpstr>Proxima Nova Rg</vt:lpstr>
      <vt:lpstr>Wingdings</vt:lpstr>
      <vt:lpstr>Тема Office</vt:lpstr>
      <vt:lpstr>Особенности современных подходов к верификации RISC-V ядер</vt:lpstr>
      <vt:lpstr>План выступления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Верификация на основе симуляции и ее типы Формальная верификация и симуляция</vt:lpstr>
      <vt:lpstr>Верификация на основе симуляции и ее типы Симуляция – основа</vt:lpstr>
      <vt:lpstr>Верификация на основе симуляции и ее типы Симуляция – основа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RVFI и RVVI RVFI</vt:lpstr>
      <vt:lpstr>RVFI и RVVI RVFI</vt:lpstr>
      <vt:lpstr>RVFI и RVVI RVFI</vt:lpstr>
      <vt:lpstr>RVFI и RVVI RVFI</vt:lpstr>
      <vt:lpstr>RVFI и RVVI RVFI</vt:lpstr>
      <vt:lpstr>RVFI и RVVI RVFI</vt:lpstr>
      <vt:lpstr>RVFI и RVVI RVFI</vt:lpstr>
      <vt:lpstr>RVFI и RVVI RVFI</vt:lpstr>
      <vt:lpstr>RVFI и RVVI RVVI</vt:lpstr>
      <vt:lpstr>RVFI и RVVI RVVI</vt:lpstr>
      <vt:lpstr>RVFI и RVVI RVVI</vt:lpstr>
      <vt:lpstr>RVFI и RVVI RVVI</vt:lpstr>
      <vt:lpstr>RVFI и RVVI RVVI</vt:lpstr>
      <vt:lpstr>RVFI и RVVI RVVI</vt:lpstr>
      <vt:lpstr>RVFI и RVVI RVVI</vt:lpstr>
      <vt:lpstr>План выступления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современных подходов к верификации RISC-V ядер</dc:title>
  <dc:creator>root</dc:creator>
  <cp:lastModifiedBy>SergeyChusov</cp:lastModifiedBy>
  <cp:revision>410</cp:revision>
  <dcterms:created xsi:type="dcterms:W3CDTF">2023-10-04T15:33:19Z</dcterms:created>
  <dcterms:modified xsi:type="dcterms:W3CDTF">2023-10-13T05:45:27Z</dcterms:modified>
</cp:coreProperties>
</file>